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  <p:sldMasterId id="2147483703" r:id="rId2"/>
  </p:sldMasterIdLst>
  <p:notesMasterIdLst>
    <p:notesMasterId r:id="rId25"/>
  </p:notesMasterIdLst>
  <p:sldIdLst>
    <p:sldId id="257" r:id="rId3"/>
    <p:sldId id="260" r:id="rId4"/>
    <p:sldId id="278" r:id="rId5"/>
    <p:sldId id="302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Lato Light" panose="020F0302020204030204" pitchFamily="34" charset="0"/>
      <p:regular r:id="rId46"/>
      <p:bold r:id="rId47"/>
      <p:italic r:id="rId48"/>
      <p:boldItalic r:id="rId49"/>
    </p:embeddedFont>
    <p:embeddedFont>
      <p:font typeface="Roboto" panose="02000000000000000000" pitchFamily="2" charset="0"/>
      <p:regular r:id="rId50"/>
      <p:bold r:id="rId51"/>
      <p:italic r:id="rId52"/>
      <p:boldItalic r:id="rId53"/>
    </p:embeddedFont>
    <p:embeddedFont>
      <p:font typeface="Roboto Light" panose="020F0302020204030204" pitchFamily="34" charset="0"/>
      <p:regular r:id="rId54"/>
      <p:bold r:id="rId55"/>
      <p:italic r:id="rId56"/>
      <p:boldItalic r:id="rId57"/>
    </p:embeddedFont>
    <p:embeddedFont>
      <p:font typeface="Roboto Medium" panose="020F050202020403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CBC823-E97C-472C-B89B-E27977FA8144}">
  <a:tblStyle styleId="{71CBC823-E97C-472C-B89B-E27977FA81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1"/>
  </p:normalViewPr>
  <p:slideViewPr>
    <p:cSldViewPr snapToGrid="0">
      <p:cViewPr varScale="1">
        <p:scale>
          <a:sx n="137" d="100"/>
          <a:sy n="137" d="100"/>
        </p:scale>
        <p:origin x="9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4.fntdata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5" Type="http://schemas.openxmlformats.org/officeDocument/2006/relationships/slide" Target="slides/slide3.xml"/><Relationship Id="rId61" Type="http://schemas.openxmlformats.org/officeDocument/2006/relationships/font" Target="fonts/font3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2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font" Target="fonts/font34.fntdata"/><Relationship Id="rId20" Type="http://schemas.openxmlformats.org/officeDocument/2006/relationships/slide" Target="slides/slide18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font" Target="fonts/font35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12e46d2196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12e46d2196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27e44c9ac00_1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27e44c9ac00_1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555b8b1865_0_8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555b8b1865_0_8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2555b8b1865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2555b8b1865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555b8b1865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555b8b1865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555b8b1865_0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2555b8b1865_0_10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555b8b1865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555b8b1865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452bd494f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452bd494f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555b8b1865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555b8b1865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2555b8b1865_0_1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2555b8b1865_0_1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555b8b1865_0_1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555b8b1865_0_1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e44c9ac00_1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e44c9ac00_1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555b8b1865_0_1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2555b8b1865_0_1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2555b8b1865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2555b8b1865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076d6de7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2076d6de7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12e46d2196_1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12e46d2196_1_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Maps tell one story, time series another.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The importance of one very well-selected metric.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Re-purposing bar charts (great for ranking!) to watch ranks change with time.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Model outputs can be data to be visualized. Data vis can make way for a data dashboard. 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555b8b1865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555b8b1865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7ea4c0079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27ea4c0079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555b8b1865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555b8b1865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555b8b1865_0_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555b8b1865_0_1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555b8b1865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2555b8b1865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555b8b1865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2555b8b1865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_3">
  <p:cSld name="SECTION_TITLE_AND_DESCRIPTION_3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body" idx="2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102" name="Google Shape;102;p14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lude">
  <p:cSld name="SECTION_TITLE_AND_DESCRIPTION_1_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113" name="Google Shape;113;p17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" name="Google Shape;114;p17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_AND_BODY_1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 1">
  <p:cSld name="TITLE_AND_BODY_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_1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left">
  <p:cSld name="SECTION_TITLE_AND_DESCRIPTION_1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left, Heading">
  <p:cSld name="SECTION_TITLE_AND_DESCRIPTION_1_1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3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right">
  <p:cSld name="SECTION_TITLE_AND_DESCRIPTION_1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body" idx="1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body" idx="2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SECTION_HEADER_1_1">
    <p:bg>
      <p:bgPr>
        <a:solidFill>
          <a:srgbClr val="4A86E8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entury Gothic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5"/>
          <p:cNvSpPr txBox="1">
            <a:spLocks noGrp="1"/>
          </p:cNvSpPr>
          <p:nvPr>
            <p:ph type="body" idx="1"/>
          </p:nvPr>
        </p:nvSpPr>
        <p:spPr>
          <a:xfrm>
            <a:off x="623888" y="3442098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ldNum" idx="12"/>
          </p:nvPr>
        </p:nvSpPr>
        <p:spPr>
          <a:xfrm>
            <a:off x="-190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lvl="1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lvl="2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lvl="3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lvl="4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lvl="5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lvl="6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lvl="7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lvl="8" indent="0" algn="l" rtl="0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>
            <a:spLocks noGrp="1"/>
          </p:cNvSpPr>
          <p:nvPr>
            <p:ph type="title"/>
          </p:nvPr>
        </p:nvSpPr>
        <p:spPr>
          <a:xfrm>
            <a:off x="414338" y="240506"/>
            <a:ext cx="81012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Noto Sans Symbols"/>
              <a:buChar char="⮚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ldNum" idx="12"/>
          </p:nvPr>
        </p:nvSpPr>
        <p:spPr>
          <a:xfrm>
            <a:off x="-190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l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Body">
  <p:cSld name="TITLE_AND_BODY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>
              <a:buNone/>
              <a:defRPr sz="13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600"/>
              <a:buNone/>
              <a:defRPr sz="3600">
                <a:solidFill>
                  <a:srgbClr val="6D9E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3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3600"/>
              <a:buNone/>
              <a:defRPr sz="3600">
                <a:solidFill>
                  <a:srgbClr val="6D9E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_4">
  <p:cSld name="SECTION_TITLE_AND_DESCRIPTION_4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4" name="Google Shape;174;p3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None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5" name="Google Shape;175;p3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76" name="Google Shape;17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1">
  <p:cSld name="SECTION_TITLE_AND_DESCRIPTION_1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89" name="Google Shape;189;p32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0" name="Google Shape;190;p32"/>
          <p:cNvSpPr txBox="1"/>
          <p:nvPr/>
        </p:nvSpPr>
        <p:spPr>
          <a:xfrm>
            <a:off x="177925" y="4068000"/>
            <a:ext cx="415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Lecture 8, </a:t>
            </a:r>
            <a:r>
              <a:rPr lang="en" sz="1600" dirty="0">
                <a:latin typeface="Roboto Light"/>
                <a:ea typeface="Roboto Light"/>
                <a:cs typeface="Roboto Light"/>
                <a:sym typeface="Roboto Light"/>
              </a:rPr>
              <a:t>Fall 2023</a:t>
            </a:r>
            <a:endParaRPr sz="160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2">
  <p:cSld name="SECTION_TITLE_AND_DESCRIPTION_1_6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33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97" name="Google Shape;197;p33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33"/>
          <p:cNvSpPr txBox="1"/>
          <p:nvPr/>
        </p:nvSpPr>
        <p:spPr>
          <a:xfrm>
            <a:off x="177925" y="4068000"/>
            <a:ext cx="415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Lecture 8, </a:t>
            </a:r>
            <a:r>
              <a:rPr lang="en" sz="1600" dirty="0">
                <a:latin typeface="Roboto Light"/>
                <a:ea typeface="Roboto Light"/>
                <a:cs typeface="Roboto Light"/>
                <a:sym typeface="Roboto Light"/>
              </a:rPr>
              <a:t>Fall 2023</a:t>
            </a:r>
            <a:endParaRPr sz="160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06" name="Google Shape;206;p3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" name="Google Shape;24;p4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0" name="Google Shape;21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5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Roboto Light"/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15" name="Google Shape;215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6" name="Google Shape;216;p37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SECTION_TITLE_AND_DESCRIPTION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8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223" name="Google Shape;223;p38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4" name="Google Shape;224;p38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right">
  <p:cSld name="SECTION_TITLE_AND_DESCRIPTION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subTitle" idx="1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8" name="Google Shape;22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" name="Google Shape;229;p39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2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2" name="Google Shape;232;p39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left">
  <p:cSld name="SECTION_TITLE_AND_DESCRIPTION_2_1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6" name="Google Shape;236;p40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2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8" name="Google Shape;238;p40"/>
          <p:cNvSpPr txBox="1">
            <a:spLocks noGrp="1"/>
          </p:cNvSpPr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239" name="Google Shape;239;p40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0" name="Google Shape;240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983478"/>
            <a:ext cx="457200" cy="160022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41"/>
          <p:cNvSpPr txBox="1">
            <a:spLocks noGrp="1"/>
          </p:cNvSpPr>
          <p:nvPr>
            <p:ph type="body" idx="1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45" name="Google Shape;245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6" name="Google Shape;246;p4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41"/>
          <p:cNvSpPr txBox="1">
            <a:spLocks noGrp="1"/>
          </p:cNvSpPr>
          <p:nvPr>
            <p:ph type="body" idx="2"/>
          </p:nvPr>
        </p:nvSpPr>
        <p:spPr>
          <a:xfrm>
            <a:off x="9543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1" name="Google Shape;251;p42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TITLE_AND_DESCRIPTION_3">
  <p:cSld name="SECTION_TITLE_AND_DESCRIPTION_3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8" name="Google Shape;258;p4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9" name="Google Shape;25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4"/>
          <p:cNvSpPr txBox="1">
            <a:spLocks noGrp="1"/>
          </p:cNvSpPr>
          <p:nvPr>
            <p:ph type="body" idx="2"/>
          </p:nvPr>
        </p:nvSpPr>
        <p:spPr>
          <a:xfrm>
            <a:off x="4812381" y="402206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" name="Google Shape;263;p45"/>
          <p:cNvSpPr txBox="1">
            <a:spLocks noGrp="1"/>
          </p:cNvSpPr>
          <p:nvPr>
            <p:ph type="title"/>
          </p:nvPr>
        </p:nvSpPr>
        <p:spPr>
          <a:xfrm>
            <a:off x="95425" y="4382350"/>
            <a:ext cx="842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cxnSp>
        <p:nvCxnSpPr>
          <p:cNvPr id="264" name="Google Shape;264;p45"/>
          <p:cNvCxnSpPr/>
          <p:nvPr/>
        </p:nvCxnSpPr>
        <p:spPr>
          <a:xfrm>
            <a:off x="168250" y="4288400"/>
            <a:ext cx="8757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">
  <p:cSld name="SECTION_TITLE_AND_DESCRIPTION_1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33" name="Google Shape;33;p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Google Shape;34;p5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">
  <p:cSld name="TITLE_AND_BODY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48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- Top 1">
  <p:cSld name="TITLE_AND_BODY_2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9"/>
          <p:cNvSpPr txBox="1">
            <a:spLocks noGrp="1"/>
          </p:cNvSpPr>
          <p:nvPr>
            <p:ph type="title"/>
          </p:nvPr>
        </p:nvSpPr>
        <p:spPr>
          <a:xfrm>
            <a:off x="357188" y="198377"/>
            <a:ext cx="84297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1pPr>
            <a:lvl2pPr lvl="1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2pPr>
            <a:lvl3pPr lvl="2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3pPr>
            <a:lvl4pPr lvl="3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4pPr>
            <a:lvl5pPr lvl="4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5pPr>
            <a:lvl6pPr lvl="5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6pPr>
            <a:lvl7pPr lvl="6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7pPr>
            <a:lvl8pPr lvl="7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8pPr>
            <a:lvl9pPr lvl="8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13262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49"/>
          <p:cNvSpPr txBox="1">
            <a:spLocks noGrp="1"/>
          </p:cNvSpPr>
          <p:nvPr>
            <p:ph type="sldNum" idx="12"/>
          </p:nvPr>
        </p:nvSpPr>
        <p:spPr>
          <a:xfrm>
            <a:off x="4491037" y="4881563"/>
            <a:ext cx="157200" cy="1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marL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marL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marL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marL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C4946"/>
              </a:buClr>
              <a:buSzPts val="900"/>
              <a:buFont typeface="Palatino"/>
              <a:buNone/>
              <a:defRPr sz="900">
                <a:solidFill>
                  <a:srgbClr val="4C494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_1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5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8" name="Google Shape;278;p5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9" name="Google Shape;279;p5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left">
  <p:cSld name="SECTION_TITLE_AND_DESCRIPTION_1_1_1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p51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51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51"/>
          <p:cNvSpPr txBox="1">
            <a:spLocks noGrp="1"/>
          </p:cNvSpPr>
          <p:nvPr>
            <p:ph type="title"/>
          </p:nvPr>
        </p:nvSpPr>
        <p:spPr>
          <a:xfrm>
            <a:off x="48829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left, Heading">
  <p:cSld name="SECTION_TITLE_AND_DESCRIPTION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/>
          <p:nvPr/>
        </p:nvSpPr>
        <p:spPr>
          <a:xfrm>
            <a:off x="0" y="6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52"/>
          <p:cNvSpPr txBox="1">
            <a:spLocks noGrp="1"/>
          </p:cNvSpPr>
          <p:nvPr>
            <p:ph type="body" idx="1"/>
          </p:nvPr>
        </p:nvSpPr>
        <p:spPr>
          <a:xfrm>
            <a:off x="48829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92" name="Google Shape;292;p52"/>
          <p:cNvSpPr txBox="1">
            <a:spLocks noGrp="1"/>
          </p:cNvSpPr>
          <p:nvPr>
            <p:ph type="body" idx="2"/>
          </p:nvPr>
        </p:nvSpPr>
        <p:spPr>
          <a:xfrm>
            <a:off x="310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93" name="Google Shape;293;p52"/>
          <p:cNvSpPr txBox="1">
            <a:spLocks noGrp="1"/>
          </p:cNvSpPr>
          <p:nvPr>
            <p:ph type="subTitle" idx="3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4" name="Google Shape;294;p52"/>
          <p:cNvSpPr txBox="1">
            <a:spLocks noGrp="1"/>
          </p:cNvSpPr>
          <p:nvPr>
            <p:ph type="title"/>
          </p:nvPr>
        </p:nvSpPr>
        <p:spPr>
          <a:xfrm>
            <a:off x="208450" y="34184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8" name="Google Shape;29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on right">
  <p:cSld name="SECTION_TITLE_AND_DESCRIPTION_1_2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54"/>
          <p:cNvSpPr txBox="1">
            <a:spLocks noGrp="1"/>
          </p:cNvSpPr>
          <p:nvPr>
            <p:ph type="body" idx="1"/>
          </p:nvPr>
        </p:nvSpPr>
        <p:spPr>
          <a:xfrm>
            <a:off x="311700" y="1152150"/>
            <a:ext cx="3950100" cy="34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303" name="Google Shape;303;p54"/>
          <p:cNvSpPr txBox="1">
            <a:spLocks noGrp="1"/>
          </p:cNvSpPr>
          <p:nvPr>
            <p:ph type="body" idx="2"/>
          </p:nvPr>
        </p:nvSpPr>
        <p:spPr>
          <a:xfrm>
            <a:off x="4882900" y="448050"/>
            <a:ext cx="3950100" cy="41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50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admap 1">
  <p:cSld name="SECTION_TITLE_AND_DESCRIPTION_1_3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5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55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10" name="Google Shape;310;p55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311" name="Google Shape;311;p55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2" name="Google Shape;312;p55"/>
          <p:cNvSpPr txBox="1"/>
          <p:nvPr/>
        </p:nvSpPr>
        <p:spPr>
          <a:xfrm>
            <a:off x="177925" y="4068000"/>
            <a:ext cx="4158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Lecture 08, Fall 2023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rlude">
  <p:cSld name="SECTION_TITLE_AND_DESCRIPTION_1_3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body" idx="1"/>
          </p:nvPr>
        </p:nvSpPr>
        <p:spPr>
          <a:xfrm>
            <a:off x="4812375" y="402198"/>
            <a:ext cx="39999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cxnSp>
        <p:nvCxnSpPr>
          <p:cNvPr id="320" name="Google Shape;320;p56"/>
          <p:cNvCxnSpPr/>
          <p:nvPr/>
        </p:nvCxnSpPr>
        <p:spPr>
          <a:xfrm>
            <a:off x="266975" y="4049175"/>
            <a:ext cx="40380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56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right">
  <p:cSld name="SECTION_TITLE_AND_DESCRIPTION_2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ubTitle" idx="1"/>
          </p:nvPr>
        </p:nvSpPr>
        <p:spPr>
          <a:xfrm>
            <a:off x="4835400" y="4198275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 txBox="1"/>
          <p:nvPr/>
        </p:nvSpPr>
        <p:spPr>
          <a:xfrm>
            <a:off x="6365900" y="3724875"/>
            <a:ext cx="25911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95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95431" y="402210"/>
            <a:ext cx="43521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slide left">
  <p:cSld name="SECTION_TITLE_AND_DESCRIPTION_2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Google Shape;44;p7"/>
          <p:cNvCxnSpPr/>
          <p:nvPr/>
        </p:nvCxnSpPr>
        <p:spPr>
          <a:xfrm>
            <a:off x="4667431" y="402210"/>
            <a:ext cx="43521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4572000" y="0"/>
            <a:ext cx="4572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/>
          <p:nvPr/>
        </p:nvSpPr>
        <p:spPr>
          <a:xfrm>
            <a:off x="0" y="-125"/>
            <a:ext cx="45720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40452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" name="Google Shape;48;p7"/>
          <p:cNvSpPr txBox="1"/>
          <p:nvPr/>
        </p:nvSpPr>
        <p:spPr>
          <a:xfrm>
            <a:off x="208440" y="3420075"/>
            <a:ext cx="4121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Demo Slides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4667425" y="402200"/>
            <a:ext cx="43023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Puzzle">
  <p:cSld name="SECTION_TITLE_AND_DESCRIPTION_2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DF6E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7" name="Google Shape;57;p8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Puzzle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2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60" name="Google Shape;60;p8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de Puzzle Solution">
  <p:cSld name="SECTION_TITLE_AND_DESCRIPTION_2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0" y="-125"/>
            <a:ext cx="27765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25450" y="3943400"/>
            <a:ext cx="2450400" cy="7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/>
          <p:nvPr/>
        </p:nvSpPr>
        <p:spPr>
          <a:xfrm>
            <a:off x="208445" y="3420075"/>
            <a:ext cx="1873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Solution</a:t>
            </a:r>
            <a:endParaRPr sz="2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2937350" y="402200"/>
            <a:ext cx="6032400" cy="42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Font typeface="Roboto Light"/>
              <a:buChar char="•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2776500" y="0"/>
            <a:ext cx="6367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1" name="Google Shape;71;p9"/>
          <p:cNvCxnSpPr/>
          <p:nvPr/>
        </p:nvCxnSpPr>
        <p:spPr>
          <a:xfrm>
            <a:off x="2937350" y="402200"/>
            <a:ext cx="60822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11"/>
          <p:cNvCxnSpPr/>
          <p:nvPr/>
        </p:nvCxnSpPr>
        <p:spPr>
          <a:xfrm>
            <a:off x="95431" y="402210"/>
            <a:ext cx="8909700" cy="0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8" r:id="rId27"/>
    <p:sldLayoutId id="2147483679" r:id="rId2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600"/>
              <a:buFont typeface="Roboto Medium"/>
              <a:buNone/>
              <a:defRPr sz="16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2800"/>
              <a:buFont typeface="Roboto Medium"/>
              <a:buNone/>
              <a:defRPr sz="2800">
                <a:solidFill>
                  <a:srgbClr val="0B5394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9pPr>
          </a:lstStyle>
          <a:p>
            <a:endParaRPr/>
          </a:p>
        </p:txBody>
      </p:sp>
      <p:sp>
        <p:nvSpPr>
          <p:cNvPr id="201" name="Google Shape;201;p34"/>
          <p:cNvSpPr txBox="1">
            <a:spLocks noGrp="1"/>
          </p:cNvSpPr>
          <p:nvPr>
            <p:ph type="body" idx="1"/>
          </p:nvPr>
        </p:nvSpPr>
        <p:spPr>
          <a:xfrm>
            <a:off x="311700" y="5727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30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•"/>
              <a:defRPr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s100.org/sp23/ack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</a:t>
            </a:r>
            <a:endParaRPr dirty="0"/>
          </a:p>
        </p:txBody>
      </p:sp>
      <p:sp>
        <p:nvSpPr>
          <p:cNvPr id="336" name="Google Shape;336;p58"/>
          <p:cNvSpPr txBox="1">
            <a:spLocks noGrp="1"/>
          </p:cNvSpPr>
          <p:nvPr>
            <p:ph type="subTitle" idx="1"/>
          </p:nvPr>
        </p:nvSpPr>
        <p:spPr>
          <a:xfrm>
            <a:off x="311700" y="2797175"/>
            <a:ext cx="8520600" cy="4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666666"/>
                </a:solidFill>
              </a:rPr>
              <a:t>Visualizing distributions and KDEs</a:t>
            </a:r>
            <a:endParaRPr sz="1800" dirty="0">
              <a:solidFill>
                <a:srgbClr val="666666"/>
              </a:solidFill>
            </a:endParaRPr>
          </a:p>
        </p:txBody>
      </p:sp>
      <p:sp>
        <p:nvSpPr>
          <p:cNvPr id="337" name="Google Shape;337;p58"/>
          <p:cNvSpPr txBox="1"/>
          <p:nvPr/>
        </p:nvSpPr>
        <p:spPr>
          <a:xfrm>
            <a:off x="345775" y="1825900"/>
            <a:ext cx="1150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8</a:t>
            </a:r>
            <a:endParaRPr sz="1200" dirty="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8" name="Google Shape;338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sp>
        <p:nvSpPr>
          <p:cNvPr id="339" name="Google Shape;339;p58"/>
          <p:cNvSpPr txBox="1"/>
          <p:nvPr/>
        </p:nvSpPr>
        <p:spPr>
          <a:xfrm>
            <a:off x="311700" y="3854350"/>
            <a:ext cx="8520600" cy="9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Science, Fall 2023 @ Knowledge Stream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Sana Jabbar</a:t>
            </a:r>
            <a:endParaRPr sz="1600" dirty="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919" name="Google Shape;919;p110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4571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 dirty="0">
                <a:solidFill>
                  <a:schemeClr val="dk2"/>
                </a:solidFill>
              </a:rPr>
              <a:t>Regex</a:t>
            </a:r>
            <a:endParaRPr dirty="0">
              <a:solidFill>
                <a:schemeClr val="dk2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 dirty="0">
                <a:solidFill>
                  <a:schemeClr val="dk2"/>
                </a:solidFill>
              </a:rPr>
              <a:t>Regex review and regex functions</a:t>
            </a:r>
            <a:endParaRPr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b="1" dirty="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 dirty="0">
                <a:solidFill>
                  <a:schemeClr val="dk2"/>
                </a:solidFill>
              </a:rPr>
              <a:t>Goals of visualization</a:t>
            </a:r>
            <a:endParaRPr dirty="0">
              <a:solidFill>
                <a:schemeClr val="dk2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 dirty="0">
                <a:solidFill>
                  <a:schemeClr val="dk2"/>
                </a:solidFill>
              </a:rPr>
              <a:t>Visualizing distributions</a:t>
            </a:r>
            <a:endParaRPr dirty="0">
              <a:solidFill>
                <a:schemeClr val="dk2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Char char="•"/>
            </a:pPr>
            <a:r>
              <a:rPr lang="en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Kernel density estimation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920" name="Google Shape;920;p110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Kernel Density Estimation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921" name="Google Shape;921;p110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Lecture 08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Density Estimation: Intuition</a:t>
            </a:r>
            <a:endParaRPr/>
          </a:p>
        </p:txBody>
      </p:sp>
      <p:sp>
        <p:nvSpPr>
          <p:cNvPr id="927" name="Google Shape;927;p111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Often, we want to identify </a:t>
            </a:r>
            <a:r>
              <a:rPr lang="en" i="1"/>
              <a:t>general</a:t>
            </a:r>
            <a:r>
              <a:rPr lang="en"/>
              <a:t> trends across a distribution, rather than focus on detail. Smoothing a distribution helps generalize the structure of the data and eliminate noise.</a:t>
            </a:r>
            <a:endParaRPr/>
          </a:p>
        </p:txBody>
      </p:sp>
      <p:sp>
        <p:nvSpPr>
          <p:cNvPr id="928" name="Google Shape;928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929" name="Google Shape;92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25" y="1296225"/>
            <a:ext cx="3585809" cy="3416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0" name="Google Shape;930;p111"/>
          <p:cNvCxnSpPr/>
          <p:nvPr/>
        </p:nvCxnSpPr>
        <p:spPr>
          <a:xfrm flipH="1">
            <a:off x="2188125" y="1628075"/>
            <a:ext cx="1980600" cy="66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1" name="Google Shape;931;p111"/>
          <p:cNvSpPr txBox="1"/>
          <p:nvPr/>
        </p:nvSpPr>
        <p:spPr>
          <a:xfrm>
            <a:off x="4216950" y="1389600"/>
            <a:ext cx="2550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 KDE curve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32" name="Google Shape;932;p111"/>
          <p:cNvSpPr txBox="1"/>
          <p:nvPr/>
        </p:nvSpPr>
        <p:spPr>
          <a:xfrm>
            <a:off x="4216950" y="2032525"/>
            <a:ext cx="48531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Roboto Light"/>
                <a:ea typeface="Roboto Light"/>
                <a:cs typeface="Roboto Light"/>
                <a:sym typeface="Roboto Light"/>
              </a:rPr>
              <a:t>Idea: approximate the probability distribution that generated the data.</a:t>
            </a:r>
            <a:endParaRPr sz="1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 sz="1600" dirty="0">
                <a:latin typeface="Roboto Light"/>
                <a:ea typeface="Roboto Light"/>
                <a:cs typeface="Roboto Light"/>
                <a:sym typeface="Roboto Light"/>
              </a:rPr>
              <a:t>Assign an “error range” to each data point in the dataset – if we were to sample the data again, we might get a different value.</a:t>
            </a:r>
            <a:endParaRPr sz="1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 sz="1600" dirty="0">
                <a:latin typeface="Roboto Light"/>
                <a:ea typeface="Roboto Light"/>
                <a:cs typeface="Roboto Light"/>
                <a:sym typeface="Roboto Light"/>
              </a:rPr>
              <a:t>Sum up the error ranges of all data points.</a:t>
            </a:r>
            <a:endParaRPr sz="16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 sz="1600" dirty="0">
                <a:latin typeface="Roboto Light"/>
                <a:ea typeface="Roboto Light"/>
                <a:cs typeface="Roboto Light"/>
                <a:sym typeface="Roboto Light"/>
              </a:rPr>
              <a:t>Scale the resulting distribution to integrate to 1.</a:t>
            </a:r>
            <a:endParaRPr sz="1600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 Density Estimation: Process</a:t>
            </a:r>
            <a:endParaRPr/>
          </a:p>
        </p:txBody>
      </p:sp>
      <p:sp>
        <p:nvSpPr>
          <p:cNvPr id="940" name="Google Shape;940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941" name="Google Shape;941;p112"/>
          <p:cNvSpPr txBox="1"/>
          <p:nvPr/>
        </p:nvSpPr>
        <p:spPr>
          <a:xfrm>
            <a:off x="79350" y="469800"/>
            <a:ext cx="90048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Idea: Approximate the probability distribution that generated the data.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Place a kernel at each data point.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Normalize kernels so that total area = 1.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Sum all kernels together.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2" name="Google Shape;942;p112"/>
          <p:cNvSpPr txBox="1"/>
          <p:nvPr/>
        </p:nvSpPr>
        <p:spPr>
          <a:xfrm>
            <a:off x="134800" y="2013225"/>
            <a:ext cx="806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sz="1600" b="1">
                <a:latin typeface="Roboto"/>
                <a:ea typeface="Roboto"/>
                <a:cs typeface="Roboto"/>
                <a:sym typeface="Roboto"/>
              </a:rPr>
              <a:t>kernel </a:t>
            </a: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is a function that tries to capture the randomness of our sampled data. 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43" name="Google Shape;94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938" y="2571750"/>
            <a:ext cx="3425969" cy="24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4" name="Google Shape;944;p112"/>
          <p:cNvSpPr txBox="1"/>
          <p:nvPr/>
        </p:nvSpPr>
        <p:spPr>
          <a:xfrm>
            <a:off x="79350" y="4179100"/>
            <a:ext cx="253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datapoint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 our dataset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45" name="Google Shape;945;p112"/>
          <p:cNvSpPr txBox="1"/>
          <p:nvPr/>
        </p:nvSpPr>
        <p:spPr>
          <a:xfrm>
            <a:off x="6101150" y="2734500"/>
            <a:ext cx="2530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 b="1" dirty="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kernel 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models the probability of sampling that datapoint.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Area below integrates to 1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946" name="Google Shape;946;p112"/>
          <p:cNvCxnSpPr>
            <a:stCxn id="945" idx="1"/>
          </p:cNvCxnSpPr>
          <p:nvPr/>
        </p:nvCxnSpPr>
        <p:spPr>
          <a:xfrm flipH="1">
            <a:off x="4853150" y="3365550"/>
            <a:ext cx="1248000" cy="406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7" name="Google Shape;947;p112"/>
          <p:cNvCxnSpPr/>
          <p:nvPr/>
        </p:nvCxnSpPr>
        <p:spPr>
          <a:xfrm>
            <a:off x="2333250" y="4376125"/>
            <a:ext cx="1991100" cy="21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</a:t>
            </a:r>
            <a:r>
              <a:rPr lang="en">
                <a:solidFill>
                  <a:schemeClr val="accent4"/>
                </a:solidFill>
              </a:rPr>
              <a:t>1️⃣</a:t>
            </a:r>
            <a:r>
              <a:rPr lang="en"/>
              <a:t> – Place a Kernel at Each Data Point</a:t>
            </a:r>
            <a:endParaRPr/>
          </a:p>
        </p:txBody>
      </p:sp>
      <p:sp>
        <p:nvSpPr>
          <p:cNvPr id="955" name="Google Shape;955;p113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Consider a fake dataset with just five collected datapoints.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Place a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Gaussian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kernel </a:t>
            </a:r>
            <a:r>
              <a:rPr lang="en"/>
              <a:t>with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bandwidth</a:t>
            </a:r>
            <a:r>
              <a:rPr lang="en"/>
              <a:t> of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alpha = 1</a:t>
            </a:r>
            <a:r>
              <a:rPr lang="en"/>
              <a:t>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will precisely define both the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Gaussian kernel</a:t>
            </a:r>
            <a:r>
              <a:rPr lang="en"/>
              <a:t> and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bandwidth</a:t>
            </a:r>
            <a:r>
              <a:rPr lang="en"/>
              <a:t> in a few slides.</a:t>
            </a:r>
            <a:endParaRPr/>
          </a:p>
        </p:txBody>
      </p:sp>
      <p:pic>
        <p:nvPicPr>
          <p:cNvPr id="956" name="Google Shape;95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8450" y="1791525"/>
            <a:ext cx="4193851" cy="2554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91525"/>
            <a:ext cx="4010589" cy="24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959" name="Google Shape;959;p113"/>
          <p:cNvSpPr txBox="1"/>
          <p:nvPr/>
        </p:nvSpPr>
        <p:spPr>
          <a:xfrm>
            <a:off x="421550" y="4345025"/>
            <a:ext cx="432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Each line represents a datapoint in the dataset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(e.g. one country’s HIV rate).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60" name="Google Shape;960;p113"/>
          <p:cNvSpPr txBox="1"/>
          <p:nvPr/>
        </p:nvSpPr>
        <p:spPr>
          <a:xfrm>
            <a:off x="5334400" y="4359800"/>
            <a:ext cx="432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Place a kernel on top of each datapoint.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</a:t>
            </a:r>
            <a:r>
              <a:rPr lang="en">
                <a:solidFill>
                  <a:schemeClr val="accent5"/>
                </a:solidFill>
              </a:rPr>
              <a:t>2️⃣</a:t>
            </a:r>
            <a:r>
              <a:rPr lang="en"/>
              <a:t> – Normalize Kernels</a:t>
            </a:r>
            <a:endParaRPr/>
          </a:p>
        </p:txBody>
      </p:sp>
      <p:sp>
        <p:nvSpPr>
          <p:cNvPr id="968" name="Google Shape;968;p114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Step 3, We will be summing each of these kernels to produce a probability distribution.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want the result to be a valid probability distribution that has area 1.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We have 5 different kernels, each with an area 1.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So, we normalize by multiplying each kernel by ⅕. </a:t>
            </a:r>
            <a:endParaRPr/>
          </a:p>
        </p:txBody>
      </p:sp>
      <p:pic>
        <p:nvPicPr>
          <p:cNvPr id="969" name="Google Shape;96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50" y="1918525"/>
            <a:ext cx="4090974" cy="249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400" y="1918525"/>
            <a:ext cx="4006710" cy="2492074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972" name="Google Shape;972;p114"/>
          <p:cNvSpPr txBox="1"/>
          <p:nvPr/>
        </p:nvSpPr>
        <p:spPr>
          <a:xfrm>
            <a:off x="1650038" y="4410600"/>
            <a:ext cx="21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Each kernel has area 1.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73" name="Google Shape;973;p114"/>
          <p:cNvSpPr txBox="1"/>
          <p:nvPr/>
        </p:nvSpPr>
        <p:spPr>
          <a:xfrm>
            <a:off x="5155108" y="4410600"/>
            <a:ext cx="351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Each normalized kernel has density ⅕.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3️⃣ – Sum the Normalized Kernels</a:t>
            </a:r>
            <a:endParaRPr/>
          </a:p>
        </p:txBody>
      </p:sp>
      <p:sp>
        <p:nvSpPr>
          <p:cNvPr id="981" name="Google Shape;981;p11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At each point in the distribution, add up the values of all kernels. This gives us a smooth curve with area 1 – an approximation of a probability distribution!</a:t>
            </a:r>
            <a:endParaRPr/>
          </a:p>
        </p:txBody>
      </p:sp>
      <p:pic>
        <p:nvPicPr>
          <p:cNvPr id="982" name="Google Shape;98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675" y="1601813"/>
            <a:ext cx="4006699" cy="2500412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984" name="Google Shape;98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0100" y="1593450"/>
            <a:ext cx="4006710" cy="2492074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Google Shape;985;p115"/>
          <p:cNvSpPr txBox="1"/>
          <p:nvPr/>
        </p:nvSpPr>
        <p:spPr>
          <a:xfrm>
            <a:off x="421550" y="4158350"/>
            <a:ext cx="367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Sum these five normalized curves together.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86" name="Google Shape;986;p115"/>
          <p:cNvSpPr txBox="1"/>
          <p:nvPr/>
        </p:nvSpPr>
        <p:spPr>
          <a:xfrm>
            <a:off x="6066425" y="4158350"/>
            <a:ext cx="18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final KDE curve.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/>
          </a:p>
        </p:txBody>
      </p:sp>
      <p:sp>
        <p:nvSpPr>
          <p:cNvPr id="994" name="Google Shape;994;p116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summary of the distribution using KDE.</a:t>
            </a:r>
            <a:endParaRPr/>
          </a:p>
        </p:txBody>
      </p:sp>
      <p:pic>
        <p:nvPicPr>
          <p:cNvPr id="995" name="Google Shape;995;p1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49900" y="1345825"/>
            <a:ext cx="4193850" cy="293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68675"/>
            <a:ext cx="4010589" cy="24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998" name="Google Shape;998;p116"/>
          <p:cNvSpPr txBox="1"/>
          <p:nvPr/>
        </p:nvSpPr>
        <p:spPr>
          <a:xfrm>
            <a:off x="421550" y="4345025"/>
            <a:ext cx="432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Each line represents a datapoint in the dataset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(e.g. one country’s HIV rate).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01" name="Google Shape;1001;p116"/>
          <p:cNvSpPr txBox="1"/>
          <p:nvPr/>
        </p:nvSpPr>
        <p:spPr>
          <a:xfrm>
            <a:off x="4584725" y="4345025"/>
            <a:ext cx="432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density at each point corresponds to the KDE calculated based on kernels placed on all data points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117"/>
          <p:cNvSpPr txBox="1">
            <a:spLocks noGrp="1"/>
          </p:cNvSpPr>
          <p:nvPr>
            <p:ph type="body" idx="1"/>
          </p:nvPr>
        </p:nvSpPr>
        <p:spPr>
          <a:xfrm>
            <a:off x="311700" y="2187225"/>
            <a:ext cx="7734900" cy="28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general “KDE formula” function is given above.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800" i="1">
                <a:latin typeface="Cambria"/>
                <a:ea typeface="Cambria"/>
                <a:cs typeface="Cambria"/>
                <a:sym typeface="Cambria"/>
              </a:rPr>
              <a:t>K</a:t>
            </a:r>
            <a:r>
              <a:rPr lang="en" sz="900" i="1">
                <a:latin typeface="Cambria"/>
                <a:ea typeface="Cambria"/>
                <a:cs typeface="Cambria"/>
                <a:sym typeface="Cambria"/>
              </a:rPr>
              <a:t>𝝰</a:t>
            </a:r>
            <a:r>
              <a:rPr lang="en" i="1"/>
              <a:t>(</a:t>
            </a:r>
            <a:r>
              <a:rPr lang="en" sz="1800" i="1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i="1"/>
              <a:t>, </a:t>
            </a:r>
            <a:r>
              <a:rPr lang="en" sz="1800" i="1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900" i="1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i="1"/>
              <a:t>)</a:t>
            </a:r>
            <a:r>
              <a:rPr lang="en"/>
              <a:t> is the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kernel</a:t>
            </a:r>
            <a:r>
              <a:rPr lang="en"/>
              <a:t> function centered on the observation </a:t>
            </a:r>
            <a:r>
              <a:rPr lang="en" sz="1800" i="1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/>
              <a:t>. </a:t>
            </a:r>
            <a:endParaRPr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Each kernel individually has area 1.</a:t>
            </a:r>
            <a:endParaRPr sz="15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latin typeface="Cambria"/>
                <a:ea typeface="Cambria"/>
                <a:cs typeface="Cambria"/>
                <a:sym typeface="Cambria"/>
              </a:rPr>
              <a:t>K </a:t>
            </a:r>
            <a:r>
              <a:rPr lang="en" sz="1500"/>
              <a:t>represents our kernel function of choice. We’ll talk about the math of these functions soon.</a:t>
            </a:r>
            <a:endParaRPr sz="1500"/>
          </a:p>
        </p:txBody>
      </p:sp>
      <p:sp>
        <p:nvSpPr>
          <p:cNvPr id="1007" name="Google Shape;1007;p1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KDE</a:t>
            </a:r>
            <a:endParaRPr/>
          </a:p>
        </p:txBody>
      </p:sp>
      <p:pic>
        <p:nvPicPr>
          <p:cNvPr id="1008" name="Google Shape;100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25" y="1088125"/>
            <a:ext cx="412432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010" name="Google Shape;1010;p117"/>
          <p:cNvSpPr txBox="1"/>
          <p:nvPr/>
        </p:nvSpPr>
        <p:spPr>
          <a:xfrm>
            <a:off x="3361263" y="897863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1️⃣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1" name="Google Shape;1011;p117"/>
          <p:cNvSpPr txBox="1"/>
          <p:nvPr/>
        </p:nvSpPr>
        <p:spPr>
          <a:xfrm>
            <a:off x="1589050" y="611113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2️⃣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12" name="Google Shape;1012;p117"/>
          <p:cNvSpPr txBox="1"/>
          <p:nvPr/>
        </p:nvSpPr>
        <p:spPr>
          <a:xfrm>
            <a:off x="2225350" y="611113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3️⃣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13" name="Google Shape;1013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875" y="611121"/>
            <a:ext cx="2887001" cy="17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117"/>
          <p:cNvSpPr txBox="1"/>
          <p:nvPr/>
        </p:nvSpPr>
        <p:spPr>
          <a:xfrm>
            <a:off x="5788750" y="595250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</a:t>
            </a:r>
            <a:r>
              <a:rPr lang="en" sz="7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/>
          </a:p>
        </p:txBody>
      </p:sp>
      <p:sp>
        <p:nvSpPr>
          <p:cNvPr id="1015" name="Google Shape;1015;p117"/>
          <p:cNvSpPr txBox="1"/>
          <p:nvPr/>
        </p:nvSpPr>
        <p:spPr>
          <a:xfrm>
            <a:off x="6871725" y="589271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</a:t>
            </a:r>
            <a:r>
              <a:rPr lang="en" sz="7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/>
          </a:p>
        </p:txBody>
      </p:sp>
      <p:sp>
        <p:nvSpPr>
          <p:cNvPr id="1016" name="Google Shape;1016;p117"/>
          <p:cNvSpPr/>
          <p:nvPr/>
        </p:nvSpPr>
        <p:spPr>
          <a:xfrm>
            <a:off x="6046931" y="961425"/>
            <a:ext cx="199600" cy="421150"/>
          </a:xfrm>
          <a:custGeom>
            <a:avLst/>
            <a:gdLst/>
            <a:ahLst/>
            <a:cxnLst/>
            <a:rect l="l" t="t" r="r" b="b"/>
            <a:pathLst>
              <a:path w="7984" h="16846" extrusionOk="0">
                <a:moveTo>
                  <a:pt x="1532" y="0"/>
                </a:moveTo>
                <a:cubicBezTo>
                  <a:pt x="20" y="2016"/>
                  <a:pt x="-582" y="5430"/>
                  <a:pt x="816" y="7527"/>
                </a:cubicBezTo>
                <a:cubicBezTo>
                  <a:pt x="1688" y="8834"/>
                  <a:pt x="5734" y="9794"/>
                  <a:pt x="5475" y="8244"/>
                </a:cubicBezTo>
                <a:cubicBezTo>
                  <a:pt x="5219" y="6708"/>
                  <a:pt x="511" y="7075"/>
                  <a:pt x="816" y="8602"/>
                </a:cubicBezTo>
                <a:cubicBezTo>
                  <a:pt x="1529" y="12173"/>
                  <a:pt x="5409" y="14271"/>
                  <a:pt x="7984" y="16846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7" name="Google Shape;1017;p117"/>
          <p:cNvSpPr/>
          <p:nvPr/>
        </p:nvSpPr>
        <p:spPr>
          <a:xfrm>
            <a:off x="7446100" y="925575"/>
            <a:ext cx="313625" cy="492850"/>
          </a:xfrm>
          <a:custGeom>
            <a:avLst/>
            <a:gdLst/>
            <a:ahLst/>
            <a:cxnLst/>
            <a:rect l="l" t="t" r="r" b="b"/>
            <a:pathLst>
              <a:path w="12545" h="19714" extrusionOk="0">
                <a:moveTo>
                  <a:pt x="2867" y="0"/>
                </a:moveTo>
                <a:cubicBezTo>
                  <a:pt x="6168" y="1650"/>
                  <a:pt x="12545" y="1686"/>
                  <a:pt x="12545" y="5376"/>
                </a:cubicBezTo>
                <a:cubicBezTo>
                  <a:pt x="12545" y="7916"/>
                  <a:pt x="10067" y="11111"/>
                  <a:pt x="7527" y="11111"/>
                </a:cubicBezTo>
                <a:cubicBezTo>
                  <a:pt x="5804" y="11111"/>
                  <a:pt x="3442" y="8028"/>
                  <a:pt x="4660" y="6810"/>
                </a:cubicBezTo>
                <a:cubicBezTo>
                  <a:pt x="5461" y="6009"/>
                  <a:pt x="7084" y="7084"/>
                  <a:pt x="7885" y="7885"/>
                </a:cubicBezTo>
                <a:cubicBezTo>
                  <a:pt x="11236" y="11236"/>
                  <a:pt x="4495" y="18213"/>
                  <a:pt x="0" y="19714"/>
                </a:cubicBez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18" name="Google Shape;1018;p117"/>
          <p:cNvSpPr txBox="1"/>
          <p:nvPr/>
        </p:nvSpPr>
        <p:spPr>
          <a:xfrm>
            <a:off x="234013" y="2622838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1️⃣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of KDE</a:t>
            </a:r>
            <a:endParaRPr/>
          </a:p>
        </p:txBody>
      </p:sp>
      <p:sp>
        <p:nvSpPr>
          <p:cNvPr id="1026" name="Google Shape;1026;p118"/>
          <p:cNvSpPr txBox="1">
            <a:spLocks noGrp="1"/>
          </p:cNvSpPr>
          <p:nvPr>
            <p:ph type="body" idx="1"/>
          </p:nvPr>
        </p:nvSpPr>
        <p:spPr>
          <a:xfrm>
            <a:off x="311700" y="2187225"/>
            <a:ext cx="8832300" cy="28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general “KDE formula” function is given above.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8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K</a:t>
            </a:r>
            <a:r>
              <a:rPr lang="en" sz="9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𝝰</a:t>
            </a:r>
            <a:r>
              <a:rPr lang="en" i="1">
                <a:solidFill>
                  <a:schemeClr val="dk2"/>
                </a:solidFill>
              </a:rPr>
              <a:t>(</a:t>
            </a:r>
            <a:r>
              <a:rPr lang="en" sz="18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i="1">
                <a:solidFill>
                  <a:schemeClr val="dk2"/>
                </a:solidFill>
              </a:rPr>
              <a:t>, </a:t>
            </a:r>
            <a:r>
              <a:rPr lang="en" sz="18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9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i="1">
                <a:solidFill>
                  <a:schemeClr val="dk2"/>
                </a:solidFill>
              </a:rPr>
              <a:t>)</a:t>
            </a:r>
            <a:r>
              <a:rPr lang="en">
                <a:solidFill>
                  <a:schemeClr val="dk2"/>
                </a:solidFill>
              </a:rPr>
              <a:t> is the </a:t>
            </a:r>
            <a:r>
              <a:rPr lang="en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kernel</a:t>
            </a:r>
            <a:r>
              <a:rPr lang="en">
                <a:solidFill>
                  <a:schemeClr val="dk2"/>
                </a:solidFill>
              </a:rPr>
              <a:t> centered on the observation </a:t>
            </a:r>
            <a:r>
              <a:rPr lang="en" sz="18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>
                <a:solidFill>
                  <a:schemeClr val="dk2"/>
                </a:solidFill>
              </a:rPr>
              <a:t>. </a:t>
            </a:r>
            <a:endParaRPr>
              <a:solidFill>
                <a:schemeClr val="dk2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>
                <a:solidFill>
                  <a:schemeClr val="dk2"/>
                </a:solidFill>
              </a:rPr>
              <a:t>Each kernel individually has area 1.</a:t>
            </a:r>
            <a:endParaRPr>
              <a:solidFill>
                <a:schemeClr val="dk2"/>
              </a:solidFill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800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>
                <a:solidFill>
                  <a:schemeClr val="dk2"/>
                </a:solidFill>
              </a:rPr>
              <a:t> represents any number on the number line. It is the input to our function.</a:t>
            </a:r>
            <a:endParaRPr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"/>
              <a:t> is the number of observed data points that we have.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/>
              <a:t>We multiply by 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1/n</a:t>
            </a:r>
            <a:r>
              <a:rPr lang="en"/>
              <a:t> to normalize the kernels so that the total area of the KDE is still 1.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Each 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/>
              <a:t> (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"/>
              <a:t>, 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"/>
              <a:t>, …, 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900">
                <a:latin typeface="Cambria"/>
                <a:ea typeface="Cambria"/>
                <a:cs typeface="Cambria"/>
                <a:sym typeface="Cambria"/>
              </a:rPr>
              <a:t>n</a:t>
            </a:r>
            <a:r>
              <a:rPr lang="en"/>
              <a:t>) represents an observed data point. We sum the kernels for each datapoint to create the final KDE curve.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𝝰 is the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bandwidth</a:t>
            </a:r>
            <a:r>
              <a:rPr lang="en"/>
              <a:t> or </a:t>
            </a:r>
            <a:r>
              <a:rPr lang="en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smoothing parameter</a:t>
            </a: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.</a:t>
            </a:r>
            <a:endParaRPr/>
          </a:p>
        </p:txBody>
      </p:sp>
      <p:pic>
        <p:nvPicPr>
          <p:cNvPr id="1027" name="Google Shape;1027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25" y="1088125"/>
            <a:ext cx="412432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1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029" name="Google Shape;1029;p118"/>
          <p:cNvSpPr txBox="1"/>
          <p:nvPr/>
        </p:nvSpPr>
        <p:spPr>
          <a:xfrm>
            <a:off x="3361263" y="897863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1️⃣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0" name="Google Shape;1030;p118"/>
          <p:cNvSpPr txBox="1"/>
          <p:nvPr/>
        </p:nvSpPr>
        <p:spPr>
          <a:xfrm>
            <a:off x="1589050" y="611113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2️⃣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1" name="Google Shape;1031;p118"/>
          <p:cNvSpPr txBox="1"/>
          <p:nvPr/>
        </p:nvSpPr>
        <p:spPr>
          <a:xfrm>
            <a:off x="2225350" y="611113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3️⃣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32" name="Google Shape;1032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2875" y="611121"/>
            <a:ext cx="2887001" cy="1758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18"/>
          <p:cNvSpPr txBox="1"/>
          <p:nvPr/>
        </p:nvSpPr>
        <p:spPr>
          <a:xfrm>
            <a:off x="5788750" y="595250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</a:t>
            </a:r>
            <a:r>
              <a:rPr lang="en" sz="7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2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/>
          </a:p>
        </p:txBody>
      </p:sp>
      <p:sp>
        <p:nvSpPr>
          <p:cNvPr id="1034" name="Google Shape;1034;p118"/>
          <p:cNvSpPr txBox="1"/>
          <p:nvPr/>
        </p:nvSpPr>
        <p:spPr>
          <a:xfrm>
            <a:off x="6871725" y="589271"/>
            <a:ext cx="888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K</a:t>
            </a:r>
            <a:r>
              <a:rPr lang="en" sz="7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1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</a:t>
            </a: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, </a:t>
            </a: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6</a:t>
            </a:r>
            <a:r>
              <a:rPr lang="en" i="1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sz="1200"/>
          </a:p>
        </p:txBody>
      </p:sp>
      <p:sp>
        <p:nvSpPr>
          <p:cNvPr id="1035" name="Google Shape;1035;p118"/>
          <p:cNvSpPr/>
          <p:nvPr/>
        </p:nvSpPr>
        <p:spPr>
          <a:xfrm>
            <a:off x="6046931" y="961425"/>
            <a:ext cx="199600" cy="421150"/>
          </a:xfrm>
          <a:custGeom>
            <a:avLst/>
            <a:gdLst/>
            <a:ahLst/>
            <a:cxnLst/>
            <a:rect l="l" t="t" r="r" b="b"/>
            <a:pathLst>
              <a:path w="7984" h="16846" extrusionOk="0">
                <a:moveTo>
                  <a:pt x="1532" y="0"/>
                </a:moveTo>
                <a:cubicBezTo>
                  <a:pt x="20" y="2016"/>
                  <a:pt x="-582" y="5430"/>
                  <a:pt x="816" y="7527"/>
                </a:cubicBezTo>
                <a:cubicBezTo>
                  <a:pt x="1688" y="8834"/>
                  <a:pt x="5734" y="9794"/>
                  <a:pt x="5475" y="8244"/>
                </a:cubicBezTo>
                <a:cubicBezTo>
                  <a:pt x="5219" y="6708"/>
                  <a:pt x="511" y="7075"/>
                  <a:pt x="816" y="8602"/>
                </a:cubicBezTo>
                <a:cubicBezTo>
                  <a:pt x="1529" y="12173"/>
                  <a:pt x="5409" y="14271"/>
                  <a:pt x="7984" y="16846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36" name="Google Shape;1036;p118"/>
          <p:cNvSpPr/>
          <p:nvPr/>
        </p:nvSpPr>
        <p:spPr>
          <a:xfrm>
            <a:off x="7446100" y="925575"/>
            <a:ext cx="313625" cy="492850"/>
          </a:xfrm>
          <a:custGeom>
            <a:avLst/>
            <a:gdLst/>
            <a:ahLst/>
            <a:cxnLst/>
            <a:rect l="l" t="t" r="r" b="b"/>
            <a:pathLst>
              <a:path w="12545" h="19714" extrusionOk="0">
                <a:moveTo>
                  <a:pt x="2867" y="0"/>
                </a:moveTo>
                <a:cubicBezTo>
                  <a:pt x="6168" y="1650"/>
                  <a:pt x="12545" y="1686"/>
                  <a:pt x="12545" y="5376"/>
                </a:cubicBezTo>
                <a:cubicBezTo>
                  <a:pt x="12545" y="7916"/>
                  <a:pt x="10067" y="11111"/>
                  <a:pt x="7527" y="11111"/>
                </a:cubicBezTo>
                <a:cubicBezTo>
                  <a:pt x="5804" y="11111"/>
                  <a:pt x="3442" y="8028"/>
                  <a:pt x="4660" y="6810"/>
                </a:cubicBezTo>
                <a:cubicBezTo>
                  <a:pt x="5461" y="6009"/>
                  <a:pt x="7084" y="7084"/>
                  <a:pt x="7885" y="7885"/>
                </a:cubicBezTo>
                <a:cubicBezTo>
                  <a:pt x="11236" y="11236"/>
                  <a:pt x="4495" y="18213"/>
                  <a:pt x="0" y="19714"/>
                </a:cubicBezTo>
              </a:path>
            </a:pathLst>
          </a:custGeom>
          <a:noFill/>
          <a:ln w="2857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sp>
      <p:sp>
        <p:nvSpPr>
          <p:cNvPr id="1037" name="Google Shape;1037;p118"/>
          <p:cNvSpPr/>
          <p:nvPr/>
        </p:nvSpPr>
        <p:spPr>
          <a:xfrm>
            <a:off x="5269800" y="468575"/>
            <a:ext cx="2886900" cy="1998300"/>
          </a:xfrm>
          <a:prstGeom prst="rect">
            <a:avLst/>
          </a:prstGeom>
          <a:solidFill>
            <a:srgbClr val="FFFFFF">
              <a:alpha val="68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18"/>
          <p:cNvSpPr txBox="1"/>
          <p:nvPr/>
        </p:nvSpPr>
        <p:spPr>
          <a:xfrm>
            <a:off x="234013" y="2622838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1️⃣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39" name="Google Shape;1039;p118"/>
          <p:cNvSpPr txBox="1"/>
          <p:nvPr/>
        </p:nvSpPr>
        <p:spPr>
          <a:xfrm>
            <a:off x="234025" y="3388713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2️⃣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0" name="Google Shape;1040;p118"/>
          <p:cNvSpPr txBox="1"/>
          <p:nvPr/>
        </p:nvSpPr>
        <p:spPr>
          <a:xfrm>
            <a:off x="234025" y="3975938"/>
            <a:ext cx="6363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Roboto Light"/>
                <a:ea typeface="Roboto Light"/>
                <a:cs typeface="Roboto Light"/>
                <a:sym typeface="Roboto Light"/>
              </a:rPr>
              <a:t>3️⃣</a:t>
            </a:r>
            <a:endParaRPr sz="19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41" name="Google Shape;1041;p118"/>
          <p:cNvSpPr/>
          <p:nvPr/>
        </p:nvSpPr>
        <p:spPr>
          <a:xfrm>
            <a:off x="311700" y="2622850"/>
            <a:ext cx="468900" cy="522900"/>
          </a:xfrm>
          <a:prstGeom prst="rect">
            <a:avLst/>
          </a:prstGeom>
          <a:solidFill>
            <a:srgbClr val="FFFFFF">
              <a:alpha val="682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Kernels</a:t>
            </a:r>
            <a:endParaRPr/>
          </a:p>
        </p:txBody>
      </p:sp>
      <p:sp>
        <p:nvSpPr>
          <p:cNvPr id="1049" name="Google Shape;1049;p11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5001300" cy="14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lang="en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kernel</a:t>
            </a:r>
            <a:r>
              <a:rPr lang="en"/>
              <a:t> (for our purposes) is a valid density function, meaning: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must be non-negative for all inputs.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It must integrate to 1(area under curve = 1).</a:t>
            </a:r>
            <a:endParaRPr/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p119"/>
          <p:cNvSpPr txBox="1">
            <a:spLocks noGrp="1"/>
          </p:cNvSpPr>
          <p:nvPr>
            <p:ph type="body" idx="1"/>
          </p:nvPr>
        </p:nvSpPr>
        <p:spPr>
          <a:xfrm>
            <a:off x="5644475" y="3893100"/>
            <a:ext cx="3046800" cy="1011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Memorizing this formula is less important than knowing the shape and how the bandwidth parameter 𝝰 smoothes the KDE.</a:t>
            </a:r>
            <a:endParaRPr sz="1400"/>
          </a:p>
        </p:txBody>
      </p:sp>
      <p:pic>
        <p:nvPicPr>
          <p:cNvPr id="1051" name="Google Shape;105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7475" y="2555500"/>
            <a:ext cx="2592700" cy="78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1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053" name="Google Shape;1053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3550" y="526250"/>
            <a:ext cx="2308650" cy="14756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p119"/>
          <p:cNvSpPr txBox="1"/>
          <p:nvPr/>
        </p:nvSpPr>
        <p:spPr>
          <a:xfrm>
            <a:off x="0" y="2001850"/>
            <a:ext cx="5408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The most common kernel is the </a:t>
            </a:r>
            <a:r>
              <a:rPr lang="en" sz="16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Gaussian kernel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/>
          </a:p>
        </p:txBody>
      </p:sp>
      <p:sp>
        <p:nvSpPr>
          <p:cNvPr id="1055" name="Google Shape;1055;p119"/>
          <p:cNvSpPr txBox="1"/>
          <p:nvPr/>
        </p:nvSpPr>
        <p:spPr>
          <a:xfrm>
            <a:off x="30850" y="2356750"/>
            <a:ext cx="5152500" cy="22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Gaussian = Normal distribution = bell curve.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Here, </a:t>
            </a:r>
            <a:r>
              <a:rPr lang="en" sz="18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represents any input, and </a:t>
            </a:r>
            <a:r>
              <a:rPr lang="en" sz="18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12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represents the ith observed value (datapoint).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Each kernel is </a:t>
            </a:r>
            <a:r>
              <a:rPr lang="en" sz="16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centered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on our observed values (and so its distribution mean is </a:t>
            </a:r>
            <a:r>
              <a:rPr lang="en" sz="18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12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).</a:t>
            </a:r>
            <a:endParaRPr sz="16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Light"/>
              <a:buChar char="●"/>
            </a:pPr>
            <a:r>
              <a:rPr lang="en" sz="18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𝝰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is the </a:t>
            </a:r>
            <a:r>
              <a:rPr lang="en" sz="1600"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bandwidth parameter</a:t>
            </a:r>
            <a:r>
              <a:rPr lang="en" sz="16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. It controls the smoothness of our KDE. Here, it is also the standard deviation of the Gaussian.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61" name="Google Shape;361;p61"/>
          <p:cNvSpPr txBox="1">
            <a:spLocks noGrp="1"/>
          </p:cNvSpPr>
          <p:nvPr>
            <p:ph type="body" idx="1"/>
          </p:nvPr>
        </p:nvSpPr>
        <p:spPr>
          <a:xfrm>
            <a:off x="4812375" y="402200"/>
            <a:ext cx="4457100" cy="426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bg2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Regex</a:t>
            </a:r>
            <a:endParaRPr dirty="0">
              <a:solidFill>
                <a:schemeClr val="bg2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"/>
              <a:buChar char="•"/>
            </a:pPr>
            <a:r>
              <a:rPr lang="en" dirty="0">
                <a:solidFill>
                  <a:schemeClr val="bg2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  <a:sym typeface="Roboto"/>
              </a:rPr>
              <a:t>Regex review and regex functions</a:t>
            </a:r>
            <a:endParaRPr dirty="0">
              <a:solidFill>
                <a:schemeClr val="bg2"/>
              </a:solidFill>
              <a:latin typeface="Calibri" panose="020F0502020204030204" pitchFamily="34" charset="0"/>
              <a:ea typeface="Roboto"/>
              <a:cs typeface="Calibri" panose="020F0502020204030204" pitchFamily="34" charset="0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endParaRPr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Goals of visualization</a:t>
            </a:r>
            <a:endParaRPr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Visualizing distributions</a:t>
            </a:r>
            <a:endParaRPr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•"/>
            </a:pPr>
            <a:r>
              <a:rPr lang="en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 density estimation</a:t>
            </a:r>
            <a:endParaRPr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2" name="Google Shape;362;p61"/>
          <p:cNvSpPr txBox="1">
            <a:spLocks noGrp="1"/>
          </p:cNvSpPr>
          <p:nvPr>
            <p:ph type="title"/>
          </p:nvPr>
        </p:nvSpPr>
        <p:spPr>
          <a:xfrm>
            <a:off x="177925" y="2003300"/>
            <a:ext cx="4038000" cy="20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Visualization of Distribution</a:t>
            </a:r>
          </a:p>
        </p:txBody>
      </p:sp>
      <p:sp>
        <p:nvSpPr>
          <p:cNvPr id="363" name="Google Shape;363;p61"/>
          <p:cNvSpPr txBox="1">
            <a:spLocks noGrp="1"/>
          </p:cNvSpPr>
          <p:nvPr>
            <p:ph type="subTitle" idx="2"/>
          </p:nvPr>
        </p:nvSpPr>
        <p:spPr>
          <a:xfrm>
            <a:off x="177925" y="4068000"/>
            <a:ext cx="4158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/>
              <a:t>Lecture 8,  Fall 2023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20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</a:t>
            </a:r>
            <a:r>
              <a:rPr lang="en">
                <a:solidFill>
                  <a:schemeClr val="accent3"/>
                </a:solidFill>
              </a:rPr>
              <a:t>Bandwidth</a:t>
            </a:r>
            <a:r>
              <a:rPr lang="en"/>
              <a:t> on KDEs</a:t>
            </a:r>
            <a:endParaRPr/>
          </a:p>
        </p:txBody>
      </p:sp>
      <p:pic>
        <p:nvPicPr>
          <p:cNvPr id="1063" name="Google Shape;106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85" y="738656"/>
            <a:ext cx="2799548" cy="177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4" name="Google Shape;106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488" y="701125"/>
            <a:ext cx="2799545" cy="177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01" y="2569164"/>
            <a:ext cx="2833514" cy="1773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8488" y="2569164"/>
            <a:ext cx="2833512" cy="1794861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120"/>
          <p:cNvSpPr txBox="1">
            <a:spLocks noGrp="1"/>
          </p:cNvSpPr>
          <p:nvPr>
            <p:ph type="body" idx="1"/>
          </p:nvPr>
        </p:nvSpPr>
        <p:spPr>
          <a:xfrm>
            <a:off x="6235050" y="550400"/>
            <a:ext cx="2799600" cy="23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Bandwidth</a:t>
            </a:r>
            <a:r>
              <a:rPr lang="en" sz="1400" dirty="0"/>
              <a:t> is analogous to the width of each bin in a histogram.</a:t>
            </a:r>
            <a:endParaRPr sz="1400" dirty="0"/>
          </a:p>
          <a:p>
            <a:pPr marL="457200" lvl="0" indent="-317500" algn="l" rtl="0"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As </a:t>
            </a:r>
            <a:r>
              <a:rPr lang="en" sz="1400" dirty="0">
                <a:latin typeface="Cambria"/>
                <a:ea typeface="Cambria"/>
                <a:cs typeface="Cambria"/>
                <a:sym typeface="Cambria"/>
              </a:rPr>
              <a:t>𝝰</a:t>
            </a:r>
            <a:r>
              <a:rPr lang="en" sz="1400" dirty="0"/>
              <a:t> increases, the KDE becomes more smooth.</a:t>
            </a:r>
            <a:endParaRPr sz="14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dirty="0"/>
              <a:t>Large 𝝰 KDE is simpler to understand, but gets rid of potentially important distributional information (e.g. multimodality).</a:t>
            </a:r>
            <a:endParaRPr sz="1400" dirty="0"/>
          </a:p>
        </p:txBody>
      </p:sp>
      <p:pic>
        <p:nvPicPr>
          <p:cNvPr id="1068" name="Google Shape;1068;p1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6979" y="3073992"/>
            <a:ext cx="2120225" cy="1547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1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121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Kernels: Boxcar</a:t>
            </a:r>
            <a:endParaRPr/>
          </a:p>
        </p:txBody>
      </p:sp>
      <p:sp>
        <p:nvSpPr>
          <p:cNvPr id="1077" name="Google Shape;1077;p121"/>
          <p:cNvSpPr txBox="1">
            <a:spLocks noGrp="1"/>
          </p:cNvSpPr>
          <p:nvPr>
            <p:ph type="body" idx="1"/>
          </p:nvPr>
        </p:nvSpPr>
        <p:spPr>
          <a:xfrm>
            <a:off x="107048" y="402200"/>
            <a:ext cx="570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As an example of another kernel, consider the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boxcar kernel</a:t>
            </a:r>
            <a:r>
              <a:rPr lang="en" dirty="0"/>
              <a:t>.</a:t>
            </a:r>
            <a:endParaRPr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It assigns uniform density to points within a “window” of the observation, and 0 elsewhere.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Resembles a histogram… </a:t>
            </a:r>
            <a:r>
              <a:rPr lang="en" i="1" dirty="0"/>
              <a:t>sort of</a:t>
            </a:r>
            <a:r>
              <a:rPr lang="en" dirty="0"/>
              <a:t>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Not of any practical use in Data 100! Presented as a simple theoretical alternative.</a:t>
            </a:r>
            <a:endParaRPr dirty="0"/>
          </a:p>
        </p:txBody>
      </p:sp>
      <p:pic>
        <p:nvPicPr>
          <p:cNvPr id="1078" name="Google Shape;1078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250" y="1714525"/>
            <a:ext cx="2459401" cy="628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9" name="Google Shape;107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7474" y="2918425"/>
            <a:ext cx="2590374" cy="16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0" name="Google Shape;1080;p121"/>
          <p:cNvSpPr txBox="1"/>
          <p:nvPr/>
        </p:nvSpPr>
        <p:spPr>
          <a:xfrm>
            <a:off x="3690700" y="3342975"/>
            <a:ext cx="2031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 boxcar kernel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centered on </a:t>
            </a:r>
            <a:r>
              <a:rPr lang="en" sz="16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x</a:t>
            </a:r>
            <a:r>
              <a:rPr lang="en" sz="800" i="1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i</a:t>
            </a:r>
            <a:r>
              <a:rPr lang="en" sz="1600">
                <a:latin typeface="Cambria"/>
                <a:ea typeface="Cambria"/>
                <a:cs typeface="Cambria"/>
                <a:sym typeface="Cambria"/>
              </a:rPr>
              <a:t> = 4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with </a:t>
            </a:r>
            <a:r>
              <a:rPr lang="en" sz="1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𝝰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= 2.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81" name="Google Shape;1081;p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7025" y="771200"/>
            <a:ext cx="2810124" cy="180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7025" y="2751900"/>
            <a:ext cx="2810124" cy="1816985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2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Visualization</a:t>
            </a:r>
            <a:endParaRPr/>
          </a:p>
        </p:txBody>
      </p:sp>
      <p:sp>
        <p:nvSpPr>
          <p:cNvPr id="1091" name="Google Shape;1091;p122"/>
          <p:cNvSpPr txBox="1"/>
          <p:nvPr/>
        </p:nvSpPr>
        <p:spPr>
          <a:xfrm>
            <a:off x="345775" y="1825900"/>
            <a:ext cx="11502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F9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LECTURE 7</a:t>
            </a:r>
            <a:endParaRPr sz="1200">
              <a:solidFill>
                <a:srgbClr val="BF9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2" name="Google Shape;1092;p1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1093" name="Google Shape;1093;p122"/>
          <p:cNvSpPr txBox="1"/>
          <p:nvPr/>
        </p:nvSpPr>
        <p:spPr>
          <a:xfrm>
            <a:off x="311700" y="2797175"/>
            <a:ext cx="8520600" cy="4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Content credit: </a:t>
            </a:r>
            <a:r>
              <a:rPr lang="en" sz="1600" u="sng">
                <a:solidFill>
                  <a:srgbClr val="4A86E8"/>
                </a:solid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Acknowledgments</a:t>
            </a:r>
            <a:endParaRPr sz="18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Visualizations in BS (and in Data Science, so far)</a:t>
            </a:r>
            <a:endParaRPr dirty="0"/>
          </a:p>
        </p:txBody>
      </p:sp>
      <p:sp>
        <p:nvSpPr>
          <p:cNvPr id="579" name="Google Shape;579;p7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worked with many types of visualizations throughout.</a:t>
            </a:r>
            <a:endParaRPr dirty="0"/>
          </a:p>
        </p:txBody>
      </p:sp>
      <p:sp>
        <p:nvSpPr>
          <p:cNvPr id="580" name="Google Shape;580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81" name="Google Shape;5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573" y="993700"/>
            <a:ext cx="2108249" cy="23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1266" y="993700"/>
            <a:ext cx="2070537" cy="23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79"/>
          <p:cNvSpPr txBox="1"/>
          <p:nvPr/>
        </p:nvSpPr>
        <p:spPr>
          <a:xfrm>
            <a:off x="1004775" y="3422100"/>
            <a:ext cx="100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Line plot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4" name="Google Shape;584;p79"/>
          <p:cNvSpPr txBox="1"/>
          <p:nvPr/>
        </p:nvSpPr>
        <p:spPr>
          <a:xfrm>
            <a:off x="3410150" y="3422100"/>
            <a:ext cx="115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Scatter plot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85" name="Google Shape;585;p79"/>
          <p:cNvPicPr preferRelativeResize="0"/>
          <p:nvPr/>
        </p:nvPicPr>
        <p:blipFill rotWithShape="1">
          <a:blip r:embed="rId5">
            <a:alphaModFix/>
          </a:blip>
          <a:srcRect l="1078"/>
          <a:stretch/>
        </p:blipFill>
        <p:spPr>
          <a:xfrm>
            <a:off x="5513248" y="995113"/>
            <a:ext cx="2954299" cy="2309248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9"/>
          <p:cNvSpPr txBox="1"/>
          <p:nvPr/>
        </p:nvSpPr>
        <p:spPr>
          <a:xfrm>
            <a:off x="6421928" y="3422100"/>
            <a:ext cx="161172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Histogram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87" name="Google Shape;587;p79"/>
          <p:cNvSpPr txBox="1"/>
          <p:nvPr/>
        </p:nvSpPr>
        <p:spPr>
          <a:xfrm>
            <a:off x="186650" y="3905875"/>
            <a:ext cx="875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What did these achieve?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Provide a high-level overview of a complex dataset.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Roboto Light"/>
              <a:buChar char="●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Communicated trends to viewers.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3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</a:t>
            </a:r>
            <a:endParaRPr/>
          </a:p>
        </p:txBody>
      </p:sp>
      <p:sp>
        <p:nvSpPr>
          <p:cNvPr id="841" name="Google Shape;841;p103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4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histogram:</a:t>
            </a:r>
            <a:endParaRPr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Collects datapoints with similar values into a shared "bin".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Scales the bins such that the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area</a:t>
            </a:r>
            <a:r>
              <a:rPr lang="en" dirty="0"/>
              <a:t> of each bin is equal to the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percentage</a:t>
            </a:r>
            <a:r>
              <a:rPr lang="en" dirty="0"/>
              <a:t> of datapoints it contains.</a:t>
            </a:r>
            <a:endParaRPr dirty="0"/>
          </a:p>
        </p:txBody>
      </p:sp>
      <p:sp>
        <p:nvSpPr>
          <p:cNvPr id="842" name="Google Shape;842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843" name="Google Shape;84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5" y="1887200"/>
            <a:ext cx="3854471" cy="2951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03"/>
          <p:cNvSpPr txBox="1"/>
          <p:nvPr/>
        </p:nvSpPr>
        <p:spPr>
          <a:xfrm>
            <a:off x="4158350" y="2451375"/>
            <a:ext cx="4666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The first bin has a width of </a:t>
            </a:r>
            <a:r>
              <a:rPr lang="en" dirty="0">
                <a:latin typeface="Lato Light"/>
                <a:ea typeface="Lato Light"/>
                <a:cs typeface="Lato Light"/>
                <a:sym typeface="Lato Light"/>
              </a:rPr>
              <a:t>$</a:t>
            </a: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16410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 height of 4.77 x 10</a:t>
            </a:r>
            <a:r>
              <a:rPr lang="en" baseline="30000" dirty="0">
                <a:latin typeface="Roboto Light"/>
                <a:ea typeface="Roboto Light"/>
                <a:cs typeface="Roboto Light"/>
                <a:sym typeface="Roboto Light"/>
              </a:rPr>
              <a:t>-5</a:t>
            </a:r>
            <a:endParaRPr baseline="30000"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 Light"/>
                <a:ea typeface="Roboto Light"/>
                <a:cs typeface="Roboto Light"/>
                <a:sym typeface="Roboto Light"/>
              </a:rPr>
              <a:t>This means that it contains 16410 x (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4.77 x 10</a:t>
            </a:r>
            <a:r>
              <a:rPr lang="en" baseline="30000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-5</a:t>
            </a:r>
            <a:r>
              <a:rPr lang="en" dirty="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) = 78.3% of all datapoints in the dataset.</a:t>
            </a:r>
            <a:endParaRPr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5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Answer</a:t>
            </a:r>
            <a:endParaRPr/>
          </a:p>
        </p:txBody>
      </p:sp>
      <p:sp>
        <p:nvSpPr>
          <p:cNvPr id="859" name="Google Shape;859;p105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There are 1174 observations in total.</a:t>
            </a:r>
            <a:endParaRPr dirty="0"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Width of bin [110, 115): 5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Height of bar [110, 115): 0.02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Proportion in bin = 5 * 0.02 = 0.1</a:t>
            </a: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dirty="0"/>
              <a:t>Number in bin = 0.1 * 1174 = </a:t>
            </a:r>
            <a:r>
              <a:rPr lang="en" b="1" dirty="0">
                <a:latin typeface="Roboto"/>
                <a:ea typeface="Roboto"/>
                <a:cs typeface="Roboto"/>
                <a:sym typeface="Roboto"/>
              </a:rPr>
              <a:t>117.4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0" name="Google Shape;86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93500"/>
            <a:ext cx="4361348" cy="27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05"/>
          <p:cNvSpPr/>
          <p:nvPr/>
        </p:nvSpPr>
        <p:spPr>
          <a:xfrm rot="1331552">
            <a:off x="6010394" y="1479796"/>
            <a:ext cx="652864" cy="52383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2" name="Google Shape;862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06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Histograms in Code</a:t>
            </a:r>
            <a:endParaRPr/>
          </a:p>
        </p:txBody>
      </p:sp>
      <p:sp>
        <p:nvSpPr>
          <p:cNvPr id="868" name="Google Shape;868;p106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 Matplotlib: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plt.</a:t>
            </a:r>
            <a:r>
              <a:rPr lang="en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hist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x_values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, density=</a:t>
            </a:r>
            <a:r>
              <a:rPr lang="en" dirty="0">
                <a:solidFill>
                  <a:srgbClr val="09885A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 Seaborn: 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sns.</a:t>
            </a:r>
            <a:r>
              <a:rPr lang="en" dirty="0" err="1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histplot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(data=</a:t>
            </a:r>
            <a:r>
              <a:rPr lang="en" dirty="0" err="1">
                <a:latin typeface="Consolas"/>
                <a:ea typeface="Consolas"/>
                <a:cs typeface="Consolas"/>
                <a:sym typeface="Consolas"/>
              </a:rPr>
              <a:t>df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, x=</a:t>
            </a:r>
            <a:r>
              <a:rPr lang="en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dirty="0" err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x_column</a:t>
            </a:r>
            <a:r>
              <a:rPr lang="en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, stat=</a:t>
            </a:r>
            <a:r>
              <a:rPr lang="en" dirty="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"density"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)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69" name="Google Shape;869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870" name="Google Shape;870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0950" y="1843675"/>
            <a:ext cx="3693016" cy="2643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674" y="1843678"/>
            <a:ext cx="3425784" cy="2643926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106"/>
          <p:cNvSpPr txBox="1"/>
          <p:nvPr/>
        </p:nvSpPr>
        <p:spPr>
          <a:xfrm>
            <a:off x="1437563" y="4604250"/>
            <a:ext cx="106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Matplotlib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3" name="Google Shape;873;p106"/>
          <p:cNvSpPr txBox="1"/>
          <p:nvPr/>
        </p:nvSpPr>
        <p:spPr>
          <a:xfrm>
            <a:off x="5995663" y="4604250"/>
            <a:ext cx="106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Seaborn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07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Overlaid Histograms</a:t>
            </a:r>
            <a:endParaRPr/>
          </a:p>
        </p:txBody>
      </p:sp>
      <p:sp>
        <p:nvSpPr>
          <p:cNvPr id="879" name="Google Shape;879;p107"/>
          <p:cNvSpPr txBox="1">
            <a:spLocks noGrp="1"/>
          </p:cNvSpPr>
          <p:nvPr>
            <p:ph type="body" idx="1"/>
          </p:nvPr>
        </p:nvSpPr>
        <p:spPr>
          <a:xfrm>
            <a:off x="107044" y="4022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compare a quantitative variable's distribution across qualitative categories, overlay histograms on top of one another.</a:t>
            </a:r>
            <a:endParaRPr/>
          </a:p>
        </p:txBody>
      </p:sp>
      <p:sp>
        <p:nvSpPr>
          <p:cNvPr id="880" name="Google Shape;880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881" name="Google Shape;8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47" y="1361550"/>
            <a:ext cx="4367449" cy="33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107"/>
          <p:cNvSpPr txBox="1"/>
          <p:nvPr/>
        </p:nvSpPr>
        <p:spPr>
          <a:xfrm>
            <a:off x="4427975" y="1514025"/>
            <a:ext cx="459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hue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parameter of Seaborn plotting functions sets the column that should be used to determine color.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3" name="Google Shape;883;p107"/>
          <p:cNvSpPr txBox="1"/>
          <p:nvPr/>
        </p:nvSpPr>
        <p:spPr>
          <a:xfrm>
            <a:off x="4572000" y="2177675"/>
            <a:ext cx="4232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sns.</a:t>
            </a:r>
            <a:r>
              <a:rPr lang="en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histplot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(data=wb, </a:t>
            </a:r>
            <a:r>
              <a:rPr lang="en" b="1">
                <a:latin typeface="Consolas"/>
                <a:ea typeface="Consolas"/>
                <a:cs typeface="Consolas"/>
                <a:sym typeface="Consolas"/>
              </a:rPr>
              <a:t>hue=</a:t>
            </a:r>
            <a:r>
              <a:rPr lang="en" b="1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"Hemisphere"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, x=</a:t>
            </a:r>
            <a:r>
              <a:rPr lang="en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"Gross national income…"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84" name="Google Shape;884;p107"/>
          <p:cNvSpPr txBox="1"/>
          <p:nvPr/>
        </p:nvSpPr>
        <p:spPr>
          <a:xfrm>
            <a:off x="4572000" y="3250050"/>
            <a:ext cx="3805800" cy="61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Roboto Light"/>
                <a:ea typeface="Roboto Light"/>
                <a:cs typeface="Roboto Light"/>
                <a:sym typeface="Roboto Light"/>
              </a:rPr>
              <a:t>Always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include a legend when color is used to encode information!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885" name="Google Shape;885;p107"/>
          <p:cNvCxnSpPr>
            <a:stCxn id="884" idx="1"/>
          </p:cNvCxnSpPr>
          <p:nvPr/>
        </p:nvCxnSpPr>
        <p:spPr>
          <a:xfrm rot="10800000">
            <a:off x="3795300" y="2219250"/>
            <a:ext cx="776700" cy="13386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08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Histograms</a:t>
            </a:r>
            <a:endParaRPr/>
          </a:p>
        </p:txBody>
      </p:sp>
      <p:sp>
        <p:nvSpPr>
          <p:cNvPr id="891" name="Google Shape;891;p108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4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skew</a:t>
            </a:r>
            <a:r>
              <a:rPr lang="en"/>
              <a:t> of a histogram describes the direction in which its "tail" extends.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distribution with a long right tail is skewed right.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distribution with a long left tail is skewed left.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histogram with no clear skew is called symmetric.</a:t>
            </a:r>
            <a:endParaRPr/>
          </a:p>
        </p:txBody>
      </p:sp>
      <p:sp>
        <p:nvSpPr>
          <p:cNvPr id="892" name="Google Shape;892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893" name="Google Shape;89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50" y="2243875"/>
            <a:ext cx="3532484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108"/>
          <p:cNvSpPr/>
          <p:nvPr/>
        </p:nvSpPr>
        <p:spPr>
          <a:xfrm rot="-5400000">
            <a:off x="3004725" y="2760950"/>
            <a:ext cx="134700" cy="21312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108"/>
          <p:cNvSpPr txBox="1"/>
          <p:nvPr/>
        </p:nvSpPr>
        <p:spPr>
          <a:xfrm>
            <a:off x="2340475" y="3384200"/>
            <a:ext cx="15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long right tail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896" name="Google Shape;896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650" y="2243875"/>
            <a:ext cx="3383700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108"/>
          <p:cNvSpPr/>
          <p:nvPr/>
        </p:nvSpPr>
        <p:spPr>
          <a:xfrm rot="-5400000">
            <a:off x="6396150" y="2774925"/>
            <a:ext cx="134700" cy="21312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8" name="Google Shape;898;p108"/>
          <p:cNvSpPr txBox="1"/>
          <p:nvPr/>
        </p:nvSpPr>
        <p:spPr>
          <a:xfrm>
            <a:off x="5884300" y="3398175"/>
            <a:ext cx="152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 long left tail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0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52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Interpreting Histograms</a:t>
            </a:r>
            <a:endParaRPr/>
          </a:p>
        </p:txBody>
      </p:sp>
      <p:sp>
        <p:nvSpPr>
          <p:cNvPr id="904" name="Google Shape;904;p109"/>
          <p:cNvSpPr txBox="1">
            <a:spLocks noGrp="1"/>
          </p:cNvSpPr>
          <p:nvPr>
            <p:ph type="body" idx="1"/>
          </p:nvPr>
        </p:nvSpPr>
        <p:spPr>
          <a:xfrm>
            <a:off x="107050" y="402200"/>
            <a:ext cx="8520600" cy="14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mode(s)</a:t>
            </a:r>
            <a:r>
              <a:rPr lang="en"/>
              <a:t> of a histogram are the peak values in the distribution.</a:t>
            </a:r>
            <a:endParaRPr/>
          </a:p>
          <a:p>
            <a:pPr marL="457200" lvl="0" indent="-330200" algn="l" rtl="0"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 distribution with one clear peak is called unimodal.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Two peaks: bimodal.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More peaks: multimodal.</a:t>
            </a:r>
            <a:endParaRPr/>
          </a:p>
        </p:txBody>
      </p:sp>
      <p:sp>
        <p:nvSpPr>
          <p:cNvPr id="905" name="Google Shape;905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06" name="Google Shape;90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300" y="1895800"/>
            <a:ext cx="3782997" cy="276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900" y="1895788"/>
            <a:ext cx="4036699" cy="27660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8" name="Google Shape;908;p109"/>
          <p:cNvCxnSpPr/>
          <p:nvPr/>
        </p:nvCxnSpPr>
        <p:spPr>
          <a:xfrm flipH="1">
            <a:off x="2032625" y="2281400"/>
            <a:ext cx="1068000" cy="1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9" name="Google Shape;909;p109"/>
          <p:cNvSpPr txBox="1"/>
          <p:nvPr/>
        </p:nvSpPr>
        <p:spPr>
          <a:xfrm>
            <a:off x="3072650" y="2057600"/>
            <a:ext cx="153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Unimodal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910" name="Google Shape;910;p109"/>
          <p:cNvCxnSpPr/>
          <p:nvPr/>
        </p:nvCxnSpPr>
        <p:spPr>
          <a:xfrm rot="-5400000">
            <a:off x="6061350" y="1705900"/>
            <a:ext cx="705000" cy="508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911" name="Google Shape;911;p109"/>
          <p:cNvCxnSpPr/>
          <p:nvPr/>
        </p:nvCxnSpPr>
        <p:spPr>
          <a:xfrm rot="-5400000" flipH="1">
            <a:off x="6470875" y="2042850"/>
            <a:ext cx="912600" cy="10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2" name="Google Shape;912;p109"/>
          <p:cNvSpPr txBox="1"/>
          <p:nvPr/>
        </p:nvSpPr>
        <p:spPr>
          <a:xfrm>
            <a:off x="6460675" y="1237650"/>
            <a:ext cx="93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Bimodal?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ecture">
  <a:themeElements>
    <a:clrScheme name="Simple Light">
      <a:dk1>
        <a:srgbClr val="000000"/>
      </a:dk1>
      <a:lt1>
        <a:srgbClr val="FFFFFF"/>
      </a:lt1>
      <a:dk2>
        <a:srgbClr val="B7B7B7"/>
      </a:dk2>
      <a:lt2>
        <a:srgbClr val="C9DAF8"/>
      </a:lt2>
      <a:accent1>
        <a:srgbClr val="FCE5CD"/>
      </a:accent1>
      <a:accent2>
        <a:srgbClr val="CC4125"/>
      </a:accent2>
      <a:accent3>
        <a:srgbClr val="0B5394"/>
      </a:accent3>
      <a:accent4>
        <a:srgbClr val="BF9000"/>
      </a:accent4>
      <a:accent5>
        <a:srgbClr val="6AA84F"/>
      </a:accent5>
      <a:accent6>
        <a:srgbClr val="D9D9D9"/>
      </a:accent6>
      <a:hlink>
        <a:srgbClr val="4A86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</TotalTime>
  <Words>1398</Words>
  <Application>Microsoft Macintosh PowerPoint</Application>
  <PresentationFormat>On-screen Show (16:9)</PresentationFormat>
  <Paragraphs>188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6" baseType="lpstr">
      <vt:lpstr>Roboto Light</vt:lpstr>
      <vt:lpstr>Helvetica Neue</vt:lpstr>
      <vt:lpstr>Roboto</vt:lpstr>
      <vt:lpstr>Lato Light</vt:lpstr>
      <vt:lpstr>Roboto Medium</vt:lpstr>
      <vt:lpstr>Noto Sans Symbols</vt:lpstr>
      <vt:lpstr>Palatino</vt:lpstr>
      <vt:lpstr>Calibri</vt:lpstr>
      <vt:lpstr>Cambria</vt:lpstr>
      <vt:lpstr>Century Gothic</vt:lpstr>
      <vt:lpstr>Consolas</vt:lpstr>
      <vt:lpstr>Arial</vt:lpstr>
      <vt:lpstr>Simple Lecture</vt:lpstr>
      <vt:lpstr>Simple Lecture</vt:lpstr>
      <vt:lpstr>Visualization</vt:lpstr>
      <vt:lpstr>Visualization of Distribution</vt:lpstr>
      <vt:lpstr>Visualizations in BS (and in Data Science, so far)</vt:lpstr>
      <vt:lpstr>Histograms</vt:lpstr>
      <vt:lpstr>Answer</vt:lpstr>
      <vt:lpstr>Histograms in Code</vt:lpstr>
      <vt:lpstr>Overlaid Histograms</vt:lpstr>
      <vt:lpstr>Interpreting Histograms</vt:lpstr>
      <vt:lpstr>Interpreting Histograms</vt:lpstr>
      <vt:lpstr>Kernel Density Estimation</vt:lpstr>
      <vt:lpstr>Kernel Density Estimation: Intuition</vt:lpstr>
      <vt:lpstr>Kernel Density Estimation: Process</vt:lpstr>
      <vt:lpstr>Step 1️⃣ – Place a Kernel at Each Data Point</vt:lpstr>
      <vt:lpstr>Step 2️⃣ – Normalize Kernels</vt:lpstr>
      <vt:lpstr>Step 3️⃣ – Sum the Normalized Kernels</vt:lpstr>
      <vt:lpstr>Result</vt:lpstr>
      <vt:lpstr>Summary of KDE</vt:lpstr>
      <vt:lpstr>Summary of KDE</vt:lpstr>
      <vt:lpstr>Kernels</vt:lpstr>
      <vt:lpstr>Effect of Bandwidth on KDEs</vt:lpstr>
      <vt:lpstr>Other Kernels: Boxcar</vt:lpstr>
      <vt:lpstr>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I</dc:title>
  <cp:lastModifiedBy>Sana Jabbar</cp:lastModifiedBy>
  <cp:revision>34</cp:revision>
  <dcterms:modified xsi:type="dcterms:W3CDTF">2023-10-09T19:29:03Z</dcterms:modified>
</cp:coreProperties>
</file>